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4"/>
  </p:notesMasterIdLst>
  <p:sldIdLst>
    <p:sldId id="256" r:id="rId2"/>
    <p:sldId id="257" r:id="rId3"/>
    <p:sldId id="258" r:id="rId4"/>
    <p:sldId id="29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6" r:id="rId30"/>
    <p:sldId id="284" r:id="rId31"/>
    <p:sldId id="288" r:id="rId32"/>
    <p:sldId id="285" r:id="rId33"/>
    <p:sldId id="289" r:id="rId34"/>
    <p:sldId id="290" r:id="rId35"/>
    <p:sldId id="291" r:id="rId36"/>
    <p:sldId id="292" r:id="rId37"/>
    <p:sldId id="293" r:id="rId38"/>
    <p:sldId id="297" r:id="rId39"/>
    <p:sldId id="294" r:id="rId40"/>
    <p:sldId id="295" r:id="rId41"/>
    <p:sldId id="296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9" autoAdjust="0"/>
    <p:restoredTop sz="95394" autoAdjust="0"/>
  </p:normalViewPr>
  <p:slideViewPr>
    <p:cSldViewPr snapToGrid="0">
      <p:cViewPr varScale="1">
        <p:scale>
          <a:sx n="74" d="100"/>
          <a:sy n="74" d="100"/>
        </p:scale>
        <p:origin x="26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83870-AE04-49ED-92A5-CB1A7B9E46CC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A2CEA-F526-46FA-9D15-52BF08A53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6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30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346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457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66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49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832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413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38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1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4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8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91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63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6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82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9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756697-5E85-447C-8292-7A585D0AC102}" type="datetimeFigureOut">
              <a:rPr lang="en-US" smtClean="0"/>
              <a:t>30-Dec-20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EAEEEA-433C-43D6-8454-5D31FE078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8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ERDDiagram_tim_viec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ClassDiagram1.jpg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dang_ky.jpg" TargetMode="External"/><Relationship Id="rId2" Type="http://schemas.openxmlformats.org/officeDocument/2006/relationships/hyperlink" Target="khoaluanTN/timvieclam/webapp_FindJobs/diagram/picture/dang_ky_activity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dang_nhap.jpg" TargetMode="External"/><Relationship Id="rId2" Type="http://schemas.openxmlformats.org/officeDocument/2006/relationships/hyperlink" Target="khoaluanTN/timvieclam/webapp_FindJobs/diagram/picture/Acti_dang_nhap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dang_bai_tuyen_dung.jpg" TargetMode="External"/><Relationship Id="rId2" Type="http://schemas.openxmlformats.org/officeDocument/2006/relationships/hyperlink" Target="khoaluanTN/timvieclam/webapp_FindJobs/diagram/picture/acti_dang_bai_tuyen_dung_nhanh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equenceDiagram_duyet_bai.jpg" TargetMode="External"/><Relationship Id="rId2" Type="http://schemas.openxmlformats.org/officeDocument/2006/relationships/hyperlink" Target="khoaluanTN/timvieclam/webapp_FindJobs/diagram/picture/acti_duyet_bai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N&#7897;p%20&#273;&#417;n.jpg" TargetMode="External"/><Relationship Id="rId2" Type="http://schemas.openxmlformats.org/officeDocument/2006/relationships/hyperlink" Target="khoaluanTN/timvieclam/webapp_FindJobs/diagram/picture/acti_N&#7897;p%20&#273;&#417;n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equenceDiagram_chon_phong_van.jpg" TargetMode="External"/><Relationship Id="rId2" Type="http://schemas.openxmlformats.org/officeDocument/2006/relationships/hyperlink" Target="khoaluanTN/timvieclam/webapp_FindJobs/diagram/picture/ActivityDiagram_chon_phong_van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equenceDiagram_kiem_tra_ung_tuyen.jpg" TargetMode="External"/><Relationship Id="rId2" Type="http://schemas.openxmlformats.org/officeDocument/2006/relationships/hyperlink" Target="khoaluanTN/timvieclam/webapp_FindJobs/diagram/picture/ActivityDiagram_kiem_tra_ung_tuyen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equenceDiagram_tim_kiem_bai_tuyen_dung.jpg" TargetMode="External"/><Relationship Id="rId2" Type="http://schemas.openxmlformats.org/officeDocument/2006/relationships/hyperlink" Target="khoaluanTN/timvieclam/webapp_FindJobs/diagram/picture/ActivityDiagram_tim_kiem_btd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Ph&#226;n%20quy&#7873;n.jpg" TargetMode="External"/><Relationship Id="rId2" Type="http://schemas.openxmlformats.org/officeDocument/2006/relationships/hyperlink" Target="khoaluanTN/timvieclam/webapp_FindJobs/diagram/picture/acti_Ph&#226;n%20quy&#7873;n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khoaluanTN/timvieclam/webapp_FindJobs/diagram/picture/SQ_Ph&#226;n%20quy&#7873;n.jpg" TargetMode="External"/><Relationship Id="rId2" Type="http://schemas.openxmlformats.org/officeDocument/2006/relationships/hyperlink" Target="khoaluanTN/timvieclam/webapp_FindJobs/diagram/picture/acti_Ph&#226;n%20quy&#7873;n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7270" y="1184856"/>
            <a:ext cx="8825658" cy="2356153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 LUẬN TỐT NGHIỆP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290" y="3541009"/>
            <a:ext cx="7212169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CHUYÊN NGÀNH: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THÔNG TIN</a:t>
            </a:r>
          </a:p>
          <a:p>
            <a:pPr algn="l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TRẦN THỊ KIM CHI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TỐNG MINH THUẬN</a:t>
            </a:r>
          </a:p>
          <a:p>
            <a:pPr algn="l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15020551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DHHTTT11A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pic>
        <p:nvPicPr>
          <p:cNvPr id="4" name="Picture 3" descr="https://dhth7lt.files.wordpress.com/2012/10/mau-logo-dhcntphcm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662" y="1884678"/>
            <a:ext cx="1935535" cy="8817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607221" y="1515346"/>
            <a:ext cx="7252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TRƯỜNG ĐẠI HỌC CÔNG NGHIỆP THÀNH PHỐ HỒ CHÍ </a:t>
            </a:r>
            <a:r>
              <a:rPr lang="en-US" b="1" dirty="0" smtClean="0"/>
              <a:t>MINH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5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0971" y="313192"/>
            <a:ext cx="9601200" cy="130333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PHP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40971" y="1414462"/>
            <a:ext cx="9601200" cy="48720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PHP: Hypertext Preprocessor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Client-side script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11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346074"/>
            <a:ext cx="9601200" cy="1303338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71600" y="1404258"/>
            <a:ext cx="9601200" cy="49312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compiler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browser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element HTML.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 code snippets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5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393700"/>
            <a:ext cx="9601200" cy="1304925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57300" y="1698625"/>
            <a:ext cx="9601200" cy="406536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 Framework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Taylor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Otwell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Model-View-Controller (MVC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>
              <a:buNone/>
            </a:pP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7: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iới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Airlock.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ùy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Eloquent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casts,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ử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route-model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binding.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676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73629" y="378506"/>
            <a:ext cx="9601200" cy="130333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Framework(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73629" y="1681843"/>
            <a:ext cx="9601200" cy="44413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75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MySQL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vi-VN" dirty="0" smtClean="0"/>
              <a:t>MySQL </a:t>
            </a:r>
            <a:r>
              <a:rPr lang="vi-VN" dirty="0"/>
              <a:t>là một hệ thống quản trị cơ sở dữ liệu mã nguồn mở (Relational Database Management System, viết tắt là RDBMS) hoạt động theo mô hình </a:t>
            </a:r>
            <a:r>
              <a:rPr lang="vi-VN" dirty="0" smtClean="0"/>
              <a:t>client-server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MySQL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958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06286" y="475343"/>
            <a:ext cx="9601200" cy="1304925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Mô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hình</a:t>
            </a:r>
            <a:r>
              <a:rPr lang="en-US" dirty="0" smtClean="0">
                <a:solidFill>
                  <a:srgbClr val="FF0000"/>
                </a:solidFill>
              </a:rPr>
              <a:t> MVC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06286" y="1780268"/>
            <a:ext cx="9601200" cy="4359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– View – Controller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6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2614" y="427492"/>
            <a:ext cx="9601200" cy="1303337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MySQL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22614" y="1730829"/>
            <a:ext cx="9601200" cy="46216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database.php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.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DB_CONNECTION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DB_HOST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sever host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MySQL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DB_USERNAME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DB_PASSWORD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1404257" y="296863"/>
            <a:ext cx="9601200" cy="130333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MVC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8073" y="1453243"/>
            <a:ext cx="51108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route: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::get(‘/view’,’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TestController@index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routes/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web.php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Terminal: </a:t>
            </a:r>
          </a:p>
          <a:p>
            <a:pPr lvl="0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artisan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make:controller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TestController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model: </a:t>
            </a:r>
          </a:p>
          <a:p>
            <a:pPr lvl="0"/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make:model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08915" y="1453243"/>
            <a:ext cx="55027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model: app/Http/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Test.php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 $table = ‘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’;</a:t>
            </a:r>
          </a:p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 $primary = ‘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’;</a:t>
            </a:r>
          </a:p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 $fillable = [‘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’];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controller: </a:t>
            </a:r>
          </a:p>
          <a:p>
            <a:pPr lvl="0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app/Http/Controllers/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TestController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test(){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$data = Test::all();//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Test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view(‘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’,compact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(‘data’));//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2900" lvl="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resources/views/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test.blade.php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008915" y="1453243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2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3: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bốn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50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641910"/>
              </p:ext>
            </p:extLst>
          </p:nvPr>
        </p:nvGraphicFramePr>
        <p:xfrm>
          <a:off x="838200" y="2362072"/>
          <a:ext cx="10515600" cy="1368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715877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8169460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218915469"/>
                    </a:ext>
                  </a:extLst>
                </a:gridCol>
              </a:tblGrid>
              <a:tr h="502078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224261"/>
                  </a:ext>
                </a:extLst>
              </a:tr>
              <a:tr h="866601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15020551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443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804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892854"/>
          </a:xfrm>
        </p:spPr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ìm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ộp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iểm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uan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uản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337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97354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5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 rot="16200000">
            <a:off x="-3151415" y="2777331"/>
            <a:ext cx="9601200" cy="130333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52" y="0"/>
            <a:ext cx="7216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1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55" b="19694"/>
          <a:stretch/>
        </p:blipFill>
        <p:spPr>
          <a:xfrm>
            <a:off x="3100019" y="0"/>
            <a:ext cx="712166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517327" y="3044280"/>
            <a:ext cx="27719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ERD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8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79" y="0"/>
            <a:ext cx="8944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343214" y="3044279"/>
            <a:ext cx="2608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Lớp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6460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92486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96" y="1812509"/>
            <a:ext cx="4410587" cy="3820848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3" b="3263"/>
          <a:stretch/>
        </p:blipFill>
        <p:spPr>
          <a:xfrm>
            <a:off x="5215090" y="1871094"/>
            <a:ext cx="5683884" cy="4270434"/>
          </a:xfrm>
        </p:spPr>
      </p:pic>
    </p:spTree>
    <p:extLst>
      <p:ext uri="{BB962C8B-B14F-4D97-AF65-F5344CB8AC3E}">
        <p14:creationId xmlns:p14="http://schemas.microsoft.com/office/powerpoint/2010/main" val="125122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92486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7" b="6712"/>
          <a:stretch/>
        </p:blipFill>
        <p:spPr>
          <a:xfrm>
            <a:off x="753123" y="1812508"/>
            <a:ext cx="4428619" cy="293910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" b="2460"/>
          <a:stretch/>
        </p:blipFill>
        <p:spPr>
          <a:xfrm>
            <a:off x="5644103" y="1812508"/>
            <a:ext cx="5491984" cy="4506686"/>
          </a:xfrm>
        </p:spPr>
      </p:pic>
    </p:spTree>
    <p:extLst>
      <p:ext uri="{BB962C8B-B14F-4D97-AF65-F5344CB8AC3E}">
        <p14:creationId xmlns:p14="http://schemas.microsoft.com/office/powerpoint/2010/main" val="86840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09" y="1812509"/>
            <a:ext cx="4456646" cy="419640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" b="8083"/>
          <a:stretch/>
        </p:blipFill>
        <p:spPr>
          <a:xfrm>
            <a:off x="5192486" y="1812510"/>
            <a:ext cx="6201120" cy="4111920"/>
          </a:xfrm>
        </p:spPr>
      </p:pic>
      <p:cxnSp>
        <p:nvCxnSpPr>
          <p:cNvPr id="10" name="Straight Connector 9"/>
          <p:cNvCxnSpPr/>
          <p:nvPr/>
        </p:nvCxnSpPr>
        <p:spPr>
          <a:xfrm>
            <a:off x="5192486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5190" y="569626"/>
            <a:ext cx="9601200" cy="72119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8476" y="1290816"/>
            <a:ext cx="7090737" cy="9463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1: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1955290" y="2287722"/>
            <a:ext cx="7090737" cy="9463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2: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2489" y="3284629"/>
            <a:ext cx="7090737" cy="9463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3: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3363" y="4281536"/>
            <a:ext cx="7090737" cy="9378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4: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26890" y="5269988"/>
            <a:ext cx="7090737" cy="93100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5: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604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92486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4" b="5820"/>
          <a:stretch/>
        </p:blipFill>
        <p:spPr>
          <a:xfrm>
            <a:off x="858045" y="1812509"/>
            <a:ext cx="4312688" cy="3696381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9" b="2777"/>
          <a:stretch/>
        </p:blipFill>
        <p:spPr>
          <a:xfrm>
            <a:off x="5214240" y="1748648"/>
            <a:ext cx="5684733" cy="4488866"/>
          </a:xfrm>
        </p:spPr>
      </p:pic>
    </p:spTree>
    <p:extLst>
      <p:ext uri="{BB962C8B-B14F-4D97-AF65-F5344CB8AC3E}">
        <p14:creationId xmlns:p14="http://schemas.microsoft.com/office/powerpoint/2010/main" val="2368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92486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7"/>
          <a:stretch/>
        </p:blipFill>
        <p:spPr>
          <a:xfrm>
            <a:off x="836097" y="1812509"/>
            <a:ext cx="4242089" cy="419640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0" b="5338"/>
          <a:stretch/>
        </p:blipFill>
        <p:spPr>
          <a:xfrm>
            <a:off x="5619782" y="1812509"/>
            <a:ext cx="5615727" cy="4343362"/>
          </a:xfrm>
        </p:spPr>
      </p:pic>
    </p:spTree>
    <p:extLst>
      <p:ext uri="{BB962C8B-B14F-4D97-AF65-F5344CB8AC3E}">
        <p14:creationId xmlns:p14="http://schemas.microsoft.com/office/powerpoint/2010/main" val="396345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372100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9"/>
          <a:stretch/>
        </p:blipFill>
        <p:spPr>
          <a:xfrm>
            <a:off x="854529" y="2127475"/>
            <a:ext cx="4517571" cy="2581574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" b="3851"/>
          <a:stretch/>
        </p:blipFill>
        <p:spPr>
          <a:xfrm>
            <a:off x="5918761" y="1812509"/>
            <a:ext cx="4980213" cy="4484370"/>
          </a:xfrm>
        </p:spPr>
      </p:pic>
    </p:spTree>
    <p:extLst>
      <p:ext uri="{BB962C8B-B14F-4D97-AF65-F5344CB8AC3E}">
        <p14:creationId xmlns:p14="http://schemas.microsoft.com/office/powerpoint/2010/main" val="204708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372100" y="1551213"/>
            <a:ext cx="0" cy="445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2" b="5820"/>
          <a:stretch/>
        </p:blipFill>
        <p:spPr>
          <a:xfrm>
            <a:off x="786993" y="1967591"/>
            <a:ext cx="4487136" cy="2906448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r="4807"/>
          <a:stretch/>
        </p:blipFill>
        <p:spPr>
          <a:xfrm>
            <a:off x="5470072" y="1967591"/>
            <a:ext cx="5943600" cy="3363648"/>
          </a:xfrm>
        </p:spPr>
      </p:pic>
    </p:spTree>
    <p:extLst>
      <p:ext uri="{BB962C8B-B14F-4D97-AF65-F5344CB8AC3E}">
        <p14:creationId xmlns:p14="http://schemas.microsoft.com/office/powerpoint/2010/main" val="8475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388429" y="1624691"/>
            <a:ext cx="0" cy="431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" t="1709" r="6671" b="-1709"/>
          <a:stretch/>
        </p:blipFill>
        <p:spPr>
          <a:xfrm>
            <a:off x="952500" y="2332808"/>
            <a:ext cx="4419600" cy="1910894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6"/>
          <a:stretch/>
        </p:blipFill>
        <p:spPr>
          <a:xfrm>
            <a:off x="5388429" y="2036987"/>
            <a:ext cx="6074227" cy="3151377"/>
          </a:xfrm>
        </p:spPr>
      </p:pic>
    </p:spTree>
    <p:extLst>
      <p:ext uri="{BB962C8B-B14F-4D97-AF65-F5344CB8AC3E}">
        <p14:creationId xmlns:p14="http://schemas.microsoft.com/office/powerpoint/2010/main" val="144427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22345" y="1565124"/>
            <a:ext cx="0" cy="431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3"/>
          <a:stretch/>
        </p:blipFill>
        <p:spPr>
          <a:xfrm>
            <a:off x="670379" y="1812509"/>
            <a:ext cx="4904736" cy="258937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1" b="7429"/>
          <a:stretch/>
        </p:blipFill>
        <p:spPr>
          <a:xfrm>
            <a:off x="5979290" y="1743128"/>
            <a:ext cx="5286660" cy="4460875"/>
          </a:xfrm>
        </p:spPr>
      </p:pic>
    </p:spTree>
    <p:extLst>
      <p:ext uri="{BB962C8B-B14F-4D97-AF65-F5344CB8AC3E}">
        <p14:creationId xmlns:p14="http://schemas.microsoft.com/office/powerpoint/2010/main" val="168888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22345" y="1565124"/>
            <a:ext cx="0" cy="431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" t="1429" r="3801" b="5699"/>
          <a:stretch/>
        </p:blipFill>
        <p:spPr>
          <a:xfrm>
            <a:off x="999186" y="2406477"/>
            <a:ext cx="4487214" cy="167357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"/>
          <a:stretch/>
        </p:blipFill>
        <p:spPr>
          <a:xfrm>
            <a:off x="5705526" y="1927224"/>
            <a:ext cx="5679398" cy="3907131"/>
          </a:xfrm>
        </p:spPr>
      </p:pic>
    </p:spTree>
    <p:extLst>
      <p:ext uri="{BB962C8B-B14F-4D97-AF65-F5344CB8AC3E}">
        <p14:creationId xmlns:p14="http://schemas.microsoft.com/office/powerpoint/2010/main" val="12880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06" y="247346"/>
            <a:ext cx="9601196" cy="1303867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7693" y="1236247"/>
            <a:ext cx="4554367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1236247"/>
            <a:ext cx="4718304" cy="5762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Sequence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22345" y="1565124"/>
            <a:ext cx="0" cy="431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" t="1429" r="3801" b="5699"/>
          <a:stretch/>
        </p:blipFill>
        <p:spPr>
          <a:xfrm>
            <a:off x="999186" y="2406477"/>
            <a:ext cx="4487214" cy="167357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"/>
          <a:stretch/>
        </p:blipFill>
        <p:spPr>
          <a:xfrm>
            <a:off x="5705526" y="1927224"/>
            <a:ext cx="5679398" cy="3907131"/>
          </a:xfrm>
        </p:spPr>
      </p:pic>
    </p:spTree>
    <p:extLst>
      <p:ext uri="{BB962C8B-B14F-4D97-AF65-F5344CB8AC3E}">
        <p14:creationId xmlns:p14="http://schemas.microsoft.com/office/powerpoint/2010/main" val="4157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05629" y="2683076"/>
            <a:ext cx="8158833" cy="1514475"/>
          </a:xfrm>
        </p:spPr>
        <p:txBody>
          <a:bodyPr/>
          <a:lstStyle/>
          <a:p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4: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05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95401" y="2459866"/>
            <a:ext cx="9601196" cy="4121238"/>
          </a:xfrm>
        </p:spPr>
        <p:txBody>
          <a:bodyPr>
            <a:normAutofit fontScale="55000" lnSpcReduction="20000"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vi-VN" sz="3200" dirty="0"/>
              <a:t>Xây dựng thành công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vi-VN" sz="3200" dirty="0"/>
              <a:t>Hiểu quy trình tìm kiếm việc làm, đăng tin tuyển dụng và nộp hồ sơ ứng tuyển.</a:t>
            </a:r>
            <a:endParaRPr lang="en-US" sz="32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vi-VN" sz="3200" dirty="0"/>
              <a:t>Hiểu rõ mô hình MVC</a:t>
            </a:r>
            <a:r>
              <a:rPr lang="en-US" sz="3200" dirty="0"/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đã giúp người dùng tiết kiệm thời gian, công sức để tìm được việc một các dễ dàng.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cũng như sắp xếp công 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53036" y="2747069"/>
            <a:ext cx="9601200" cy="1303337"/>
          </a:xfrm>
        </p:spPr>
        <p:txBody>
          <a:bodyPr/>
          <a:lstStyle/>
          <a:p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1: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en-US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11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509017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rgbClr val="C00000"/>
              </a:buClr>
              <a:buFont typeface="Times New Roman" panose="02020603050405020304" pitchFamily="18" charset="0"/>
              <a:buChar char="x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419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vi-VN" dirty="0"/>
              <a:t>Cần kiểm soát chặt chẽ hơn nữa khi tài khoản nhà tuyển dụng đăng bài.</a:t>
            </a:r>
            <a:endParaRPr lang="en-US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vi-VN" dirty="0"/>
              <a:t>Hoàn thiện phương thức thanh toán trực tuyến an toàn giúp người dùng tin tưởng vào website hơn.</a:t>
            </a:r>
            <a:endParaRPr lang="en-US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vi-VN" dirty="0"/>
              <a:t>Tạo CV online.</a:t>
            </a:r>
            <a:endParaRPr lang="en-US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/>
              <a:t>Thực hiện tích hợp thêm các module mới giúp người dùng cảm thấy thân thiện </a:t>
            </a:r>
            <a:r>
              <a:rPr lang="vi-VN" dirty="0" smtClean="0"/>
              <a:t>hơn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332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6760" y="3002280"/>
            <a:ext cx="10881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4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miley Face 6"/>
          <p:cNvSpPr/>
          <p:nvPr/>
        </p:nvSpPr>
        <p:spPr>
          <a:xfrm>
            <a:off x="2179320" y="4404360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art 7"/>
          <p:cNvSpPr/>
          <p:nvPr/>
        </p:nvSpPr>
        <p:spPr>
          <a:xfrm>
            <a:off x="9921240" y="1295400"/>
            <a:ext cx="914400" cy="91440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7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Nhắm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4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41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1746" y="518638"/>
            <a:ext cx="10515600" cy="841375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7658" y="1506983"/>
            <a:ext cx="10199688" cy="11128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630297"/>
            <a:ext cx="985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6592" y="3591850"/>
            <a:ext cx="1020075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Minh.</a:t>
            </a:r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S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500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0998"/>
            <a:ext cx="10515600" cy="1058862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52665"/>
            <a:ext cx="10515600" cy="1970088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(Framework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PHP)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tuyệt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vời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ể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browser(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04031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748203"/>
            <a:ext cx="10515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ramework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MVC</a:t>
            </a:r>
          </a:p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5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56360" y="982663"/>
            <a:ext cx="9601200" cy="1181100"/>
          </a:xfrm>
        </p:spPr>
        <p:txBody>
          <a:bodyPr>
            <a:normAutofit fontScale="90000"/>
          </a:bodyPr>
          <a:lstStyle/>
          <a:p>
            <a:r>
              <a:rPr lang="en-US" sz="4900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2: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99160" y="2163763"/>
            <a:ext cx="10515600" cy="4013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PHP.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MySQL.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95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918</TotalTime>
  <Words>2039</Words>
  <Application>Microsoft Office PowerPoint</Application>
  <PresentationFormat>Widescreen</PresentationFormat>
  <Paragraphs>232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Garamond</vt:lpstr>
      <vt:lpstr>Times New Roman</vt:lpstr>
      <vt:lpstr>Wingdings</vt:lpstr>
      <vt:lpstr>Organic</vt:lpstr>
      <vt:lpstr>KHÓA LUẬN TỐT NGHIỆP</vt:lpstr>
      <vt:lpstr>Danh sách nhóm</vt:lpstr>
      <vt:lpstr>Tóm tắt đề tài</vt:lpstr>
      <vt:lpstr>CHƯƠNG 1: Tổng kết</vt:lpstr>
      <vt:lpstr>Lý do chọn đề tài</vt:lpstr>
      <vt:lpstr>Mục tiêu đề tài</vt:lpstr>
      <vt:lpstr>Đối tượng nghiên cứu</vt:lpstr>
      <vt:lpstr>Giải pháp</vt:lpstr>
      <vt:lpstr>CHƯƠNG 2: Cơ Sở Nghiên Cứu Lý Thuyết</vt:lpstr>
      <vt:lpstr>Ngôn ngữ PHP</vt:lpstr>
      <vt:lpstr>Ngôn ngữ Javascript</vt:lpstr>
      <vt:lpstr>Ngôn ngữ Javascript(tiếp theo)</vt:lpstr>
      <vt:lpstr>Laravel Framework</vt:lpstr>
      <vt:lpstr>Laravel Framework(tiếp theo)</vt:lpstr>
      <vt:lpstr>Hệ quản trị cơ sở dữ liệu MySQL</vt:lpstr>
      <vt:lpstr>Mô hình MVC</vt:lpstr>
      <vt:lpstr>Cách truy vấn MySQL bằng Laravel</vt:lpstr>
      <vt:lpstr>Cách triển khai MVC vào dự án</vt:lpstr>
      <vt:lpstr>CHƯƠNG 3: Phân tích và thiết kế hệ thống</vt:lpstr>
      <vt:lpstr>Khách vãng lai</vt:lpstr>
      <vt:lpstr>Người tìm việc</vt:lpstr>
      <vt:lpstr>Nhà tuyển dụng</vt:lpstr>
      <vt:lpstr>Quản trị viên</vt:lpstr>
      <vt:lpstr>Use Case</vt:lpstr>
      <vt:lpstr>PowerPoint Presentation</vt:lpstr>
      <vt:lpstr>PowerPoint Presentation</vt:lpstr>
      <vt:lpstr>Chức năng Đăng ký</vt:lpstr>
      <vt:lpstr>Chức năng Đăng nhập</vt:lpstr>
      <vt:lpstr>Chức năng Xem bài tuyển dụng</vt:lpstr>
      <vt:lpstr>Chức năng Đăng bài tuyển dụng</vt:lpstr>
      <vt:lpstr>Chức năng Duyệt bài</vt:lpstr>
      <vt:lpstr>Chức năng Nộp đơn</vt:lpstr>
      <vt:lpstr>Chức năng Chọn xác nhận phỏng vấn</vt:lpstr>
      <vt:lpstr>Chức năng Kiểm tra ứng tuyển</vt:lpstr>
      <vt:lpstr>Chức năng Tìm kiếm bài tuyển dụng</vt:lpstr>
      <vt:lpstr>Chức năng Phân quyền</vt:lpstr>
      <vt:lpstr>Chức năng Phân quyền</vt:lpstr>
      <vt:lpstr>CHƯƠNG 4: Hiện thực ứng dụng</vt:lpstr>
      <vt:lpstr>Những công việc làm được</vt:lpstr>
      <vt:lpstr>Những mặt hạn chế</vt:lpstr>
      <vt:lpstr>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</dc:title>
  <dc:creator>Windows User</dc:creator>
  <cp:lastModifiedBy>Windows User</cp:lastModifiedBy>
  <cp:revision>160</cp:revision>
  <dcterms:created xsi:type="dcterms:W3CDTF">2020-12-28T20:22:15Z</dcterms:created>
  <dcterms:modified xsi:type="dcterms:W3CDTF">2020-12-30T08:03:06Z</dcterms:modified>
</cp:coreProperties>
</file>